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950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910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7398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7686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570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180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8324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996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492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661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4615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62FA5-58B4-4707-B78C-5040F527C9AF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6FC0C-E4CB-4320-B173-A7DFA456059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3724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6221" y="3524536"/>
            <a:ext cx="8775509" cy="1752600"/>
          </a:xfrm>
        </p:spPr>
        <p:txBody>
          <a:bodyPr>
            <a:noAutofit/>
          </a:bodyPr>
          <a:lstStyle/>
          <a:p>
            <a:pPr algn="ctr"/>
            <a:r>
              <a:rPr lang="ar-EG" sz="2800" b="1" dirty="0">
                <a:solidFill>
                  <a:srgbClr val="002060"/>
                </a:solidFill>
              </a:rPr>
              <a:t>إعداد</a:t>
            </a:r>
          </a:p>
          <a:p>
            <a:pPr algn="ctr"/>
            <a:r>
              <a:rPr lang="ar-EG" sz="2800" b="1" dirty="0">
                <a:solidFill>
                  <a:srgbClr val="002060"/>
                </a:solidFill>
              </a:rPr>
              <a:t>د/ وفاء ماهر الزنطاحى</a:t>
            </a:r>
          </a:p>
          <a:p>
            <a:pPr algn="ctr"/>
            <a:r>
              <a:rPr lang="ar-EG" sz="2800" b="1" dirty="0">
                <a:solidFill>
                  <a:srgbClr val="002060"/>
                </a:solidFill>
              </a:rPr>
              <a:t>مدرس المناهج وطرق تدريس العلوم</a:t>
            </a:r>
          </a:p>
          <a:p>
            <a:pPr algn="ctr"/>
            <a:r>
              <a:rPr lang="ar-EG" sz="2800" b="1" dirty="0">
                <a:solidFill>
                  <a:srgbClr val="002060"/>
                </a:solidFill>
              </a:rPr>
              <a:t>كلية التربية – جامعة طنطا</a:t>
            </a:r>
          </a:p>
          <a:p>
            <a:pPr algn="ctr"/>
            <a:r>
              <a:rPr lang="ar-EG" sz="2800" b="1" dirty="0">
                <a:solidFill>
                  <a:srgbClr val="002060"/>
                </a:solidFill>
              </a:rPr>
              <a:t>2017م</a:t>
            </a:r>
            <a:endParaRPr lang="ar-EG" sz="28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355" y="1026602"/>
            <a:ext cx="10385946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التدريس </a:t>
            </a:r>
            <a:r>
              <a:rPr lang="ar-EG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المصغر (2)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Curr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221</a:t>
            </a:r>
            <a:endParaRPr lang="ar-EG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EG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الفرقة الثانية/ تخصص بيولوجى وكيمياء باللغة الانجليزية</a:t>
            </a:r>
            <a:endParaRPr lang="ar-EG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89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792" y="2574032"/>
            <a:ext cx="7467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EG" sz="7200" b="1" dirty="0"/>
              <a:t>مهارة العروض العملية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74306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3600" b="1" dirty="0">
                <a:solidFill>
                  <a:srgbClr val="0000FF"/>
                </a:solidFill>
              </a:rPr>
              <a:t>ماذا نعنى بالعرض العملى؟</a:t>
            </a:r>
            <a:endParaRPr lang="ar-EG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ar-EG" b="1" dirty="0"/>
              <a:t>نشاطاً تدريسياً يقوم من خلاله المعلم (أو زائر متخصص أو طالب.. الخ) بأداء مهارة بشكل نموذجي أمام متعلم أو أكثر، بقصد تعليمهم كيفية أدائها – أي المهارة – ويكون هذا النشاط مصحوباً بشرح لفظي وبأسئلة وأجوبة بين أطراف هذا </a:t>
            </a:r>
            <a:r>
              <a:rPr lang="ar-EG" b="1" dirty="0"/>
              <a:t>النشاط. 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418129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ar-EG" b="1" dirty="0">
                <a:solidFill>
                  <a:srgbClr val="0000FF"/>
                </a:solidFill>
              </a:rPr>
              <a:t>فيم تستخدم العروض العملية في التدريس</a:t>
            </a:r>
            <a:r>
              <a:rPr lang="ar-EG" b="1" dirty="0" smtClean="0">
                <a:solidFill>
                  <a:srgbClr val="0000FF"/>
                </a:solidFill>
              </a:rPr>
              <a:t>؟</a:t>
            </a:r>
            <a:endParaRPr lang="ar-EG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8363" y="1039088"/>
            <a:ext cx="11764371" cy="561662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EG" b="1" dirty="0"/>
              <a:t>تستخدم العروض العملية بشكل أساسي في </a:t>
            </a:r>
            <a:r>
              <a:rPr lang="ar-EG" b="1" u="sng" dirty="0">
                <a:solidFill>
                  <a:srgbClr val="C00000"/>
                </a:solidFill>
              </a:rPr>
              <a:t>تعليم المهارات </a:t>
            </a:r>
            <a:r>
              <a:rPr lang="ar-EG" b="1" dirty="0"/>
              <a:t>للطلاب (مثل مهارة تشريح الضفدعة - ومهارة الطباعة على الآلة الكاتبة – ومهارة الصلاة) حيث يتطلب تعليهم مهارة معينة أولاً </a:t>
            </a:r>
            <a:r>
              <a:rPr lang="ar-EG" b="1" u="sng" dirty="0">
                <a:solidFill>
                  <a:srgbClr val="C00000"/>
                </a:solidFill>
              </a:rPr>
              <a:t>ملاحظتهم</a:t>
            </a:r>
            <a:r>
              <a:rPr lang="ar-EG" b="1" dirty="0"/>
              <a:t> لشخص (معلم مثلاً) يؤدي المهارة </a:t>
            </a:r>
            <a:r>
              <a:rPr lang="ar-EG" b="1" u="sng" dirty="0">
                <a:solidFill>
                  <a:srgbClr val="C00000"/>
                </a:solidFill>
              </a:rPr>
              <a:t>بشكل متقن </a:t>
            </a:r>
            <a:r>
              <a:rPr lang="ar-EG" b="1" dirty="0"/>
              <a:t>فيعملون على تقليده فيما بعد أثناء ممارستهم الفعلية لهذه المهارة. </a:t>
            </a:r>
            <a:endParaRPr lang="ar-EG" b="1" dirty="0" smtClean="0"/>
          </a:p>
          <a:p>
            <a:pPr algn="just" rtl="1">
              <a:lnSpc>
                <a:spcPct val="150000"/>
              </a:lnSpc>
            </a:pPr>
            <a:r>
              <a:rPr lang="ar-EG" b="1" dirty="0" smtClean="0"/>
              <a:t>فيقوم </a:t>
            </a:r>
            <a:r>
              <a:rPr lang="ar-EG" b="1" dirty="0"/>
              <a:t>هذا الشخص عادة بعرض عملي يبين فيه </a:t>
            </a:r>
            <a:r>
              <a:rPr lang="ar-EG" b="1" dirty="0">
                <a:solidFill>
                  <a:srgbClr val="C00000"/>
                </a:solidFill>
              </a:rPr>
              <a:t>خطوات أداء المهارة </a:t>
            </a:r>
            <a:r>
              <a:rPr lang="ar-EG" b="1" dirty="0"/>
              <a:t>خطوة بخطوة بشكل نموذجي وعادة ما يصاحب العرض </a:t>
            </a:r>
            <a:r>
              <a:rPr lang="ar-EG" b="1" dirty="0">
                <a:solidFill>
                  <a:srgbClr val="C00000"/>
                </a:solidFill>
              </a:rPr>
              <a:t>شرح </a:t>
            </a:r>
            <a:r>
              <a:rPr lang="ar-EG" b="1" dirty="0"/>
              <a:t>شفوي، أو مناقشة يوجه فيها الأنظار إلى </a:t>
            </a:r>
            <a:r>
              <a:rPr lang="ar-EG" b="1" dirty="0">
                <a:solidFill>
                  <a:srgbClr val="C00000"/>
                </a:solidFill>
              </a:rPr>
              <a:t>المعايير الصحيحة لأداء </a:t>
            </a:r>
            <a:r>
              <a:rPr lang="ar-EG" b="1" dirty="0"/>
              <a:t>المهارة </a:t>
            </a:r>
            <a:r>
              <a:rPr lang="ar-EG" b="1" dirty="0">
                <a:solidFill>
                  <a:srgbClr val="C00000"/>
                </a:solidFill>
              </a:rPr>
              <a:t>والأخطاء المحتملة </a:t>
            </a:r>
            <a:r>
              <a:rPr lang="ar-EG" b="1" dirty="0"/>
              <a:t>في أدائها </a:t>
            </a:r>
            <a:r>
              <a:rPr lang="ar-EG" b="1" dirty="0">
                <a:solidFill>
                  <a:srgbClr val="C00000"/>
                </a:solidFill>
              </a:rPr>
              <a:t>وكيفية تلافيها </a:t>
            </a:r>
            <a:r>
              <a:rPr lang="ar-EG" b="1" dirty="0"/>
              <a:t>ومن ذلك يتضح أن العروض العملية تستخدم كخطوة أساسية في تعليم المهارة وهي خطوة </a:t>
            </a:r>
            <a:r>
              <a:rPr lang="ar-EG" b="1" dirty="0">
                <a:solidFill>
                  <a:srgbClr val="C00000"/>
                </a:solidFill>
              </a:rPr>
              <a:t>تسبق عادة ممارسة الطلاب </a:t>
            </a:r>
            <a:r>
              <a:rPr lang="ar-EG" b="1" dirty="0"/>
              <a:t>لهذه المهارة وتدريبهم على أدائها</a:t>
            </a:r>
            <a:r>
              <a:rPr lang="ar-EG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938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4000" b="1" dirty="0">
                <a:solidFill>
                  <a:schemeClr val="tx1"/>
                </a:solidFill>
              </a:rPr>
              <a:t>مهارة </a:t>
            </a:r>
            <a:r>
              <a:rPr lang="ar-EG" sz="4000" b="1" dirty="0">
                <a:solidFill>
                  <a:schemeClr val="tx1"/>
                </a:solidFill>
              </a:rPr>
              <a:t>تنفيذ العروض العملية</a:t>
            </a:r>
            <a:endParaRPr lang="ar-EG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22143" y="2524835"/>
            <a:ext cx="7859216" cy="379899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ar-EG" sz="3200" b="1" dirty="0">
                <a:solidFill>
                  <a:srgbClr val="7030A0"/>
                </a:solidFill>
              </a:rPr>
              <a:t>نعني </a:t>
            </a:r>
            <a:r>
              <a:rPr lang="ar-EG" sz="3200" b="1" dirty="0">
                <a:solidFill>
                  <a:srgbClr val="7030A0"/>
                </a:solidFill>
              </a:rPr>
              <a:t>بها مجموعة السلوكيات (الأداءات) التدريسية التي يقوم بها المعلم بدقة وبسرعة وبقدرة على التكيف مع معطيات المواقف التدريسية في مواجهة طلابه </a:t>
            </a:r>
            <a:r>
              <a:rPr lang="ar-EG" sz="3200" b="1" dirty="0">
                <a:solidFill>
                  <a:srgbClr val="7030A0"/>
                </a:solidFill>
              </a:rPr>
              <a:t>ليبين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ar-EG" sz="3200" b="1" dirty="0">
                <a:solidFill>
                  <a:srgbClr val="7030A0"/>
                </a:solidFill>
              </a:rPr>
              <a:t> </a:t>
            </a:r>
            <a:r>
              <a:rPr lang="ar-EG" sz="3200" b="1" dirty="0">
                <a:solidFill>
                  <a:srgbClr val="7030A0"/>
                </a:solidFill>
              </a:rPr>
              <a:t>لهم كيفية أداء فعل أو مهارة بشكل </a:t>
            </a:r>
            <a:r>
              <a:rPr lang="ar-EG" sz="3200" b="1" dirty="0">
                <a:solidFill>
                  <a:srgbClr val="7030A0"/>
                </a:solidFill>
              </a:rPr>
              <a:t>نموذجي.</a:t>
            </a:r>
            <a:endParaRPr lang="ar-EG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0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000" b="1" dirty="0">
                <a:solidFill>
                  <a:srgbClr val="0000FF"/>
                </a:solidFill>
              </a:rPr>
              <a:t>لا تكن مثل هذا المعلم؟ (الكلامنجي</a:t>
            </a:r>
            <a:r>
              <a:rPr lang="ar-EG" sz="4000" b="1" dirty="0">
                <a:solidFill>
                  <a:srgbClr val="0000FF"/>
                </a:solidFill>
              </a:rPr>
              <a:t>) </a:t>
            </a:r>
            <a:endParaRPr lang="ar-EG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ar-EG" b="1" dirty="0"/>
              <a:t>وهو </a:t>
            </a:r>
            <a:r>
              <a:rPr lang="ar-EG" b="1" dirty="0"/>
              <a:t>الذي يعتمد على الشرح النظري فقط </a:t>
            </a:r>
            <a:endParaRPr lang="ar-EG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ar-EG" b="1" dirty="0"/>
              <a:t>في </a:t>
            </a:r>
            <a:r>
              <a:rPr lang="ar-EG" b="1" dirty="0"/>
              <a:t>تعليم المهارة فيردد الكلام الوارد في الكتاب </a:t>
            </a:r>
            <a:r>
              <a:rPr lang="ar-EG" b="1" dirty="0"/>
              <a:t>الدراسي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ar-EG" b="1" dirty="0"/>
              <a:t> </a:t>
            </a:r>
            <a:r>
              <a:rPr lang="ar-EG" b="1" dirty="0"/>
              <a:t>عن خطوات إجراء المهارة ويرى أن هذا كاف </a:t>
            </a:r>
            <a:endParaRPr lang="ar-EG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ar-EG" b="1" dirty="0"/>
              <a:t>لاكتساب </a:t>
            </a:r>
            <a:r>
              <a:rPr lang="ar-EG" b="1" dirty="0"/>
              <a:t>الطلاب لها.</a:t>
            </a:r>
            <a:endParaRPr lang="en-US" b="1" dirty="0"/>
          </a:p>
          <a:p>
            <a:pPr algn="ctr">
              <a:lnSpc>
                <a:spcPct val="150000"/>
              </a:lnSpc>
            </a:pP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191485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866" y="274638"/>
            <a:ext cx="1083632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EG" sz="3600" b="1" dirty="0">
                <a:solidFill>
                  <a:srgbClr val="0000FF"/>
                </a:solidFill>
              </a:rPr>
              <a:t>أبرز سلوكيات ذلك </a:t>
            </a:r>
            <a:r>
              <a:rPr lang="ar-EG" sz="3600" b="1" dirty="0">
                <a:solidFill>
                  <a:srgbClr val="0000FF"/>
                </a:solidFill>
              </a:rPr>
              <a:t>المعلم (مراحل العرض العملى)</a:t>
            </a:r>
            <a:endParaRPr lang="ar-EG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4024" y="1600200"/>
            <a:ext cx="10849970" cy="4873752"/>
          </a:xfrm>
        </p:spPr>
        <p:txBody>
          <a:bodyPr>
            <a:normAutofit/>
          </a:bodyPr>
          <a:lstStyle/>
          <a:p>
            <a:pPr marL="714375" indent="-714375" algn="r" rtl="1">
              <a:lnSpc>
                <a:spcPct val="200000"/>
              </a:lnSpc>
              <a:buNone/>
            </a:pPr>
            <a:r>
              <a:rPr lang="ar-EG" sz="3200" b="1" dirty="0"/>
              <a:t>أولاً: يخطط ويعد للعرض قبل تنفيذه بوقت </a:t>
            </a:r>
            <a:r>
              <a:rPr lang="ar-EG" sz="3200" b="1" dirty="0"/>
              <a:t>كاف.</a:t>
            </a:r>
          </a:p>
          <a:p>
            <a:pPr marL="714375" indent="-714375" algn="r" rtl="1">
              <a:lnSpc>
                <a:spcPct val="200000"/>
              </a:lnSpc>
              <a:buNone/>
            </a:pPr>
            <a:r>
              <a:rPr lang="ar-EG" sz="3200" b="1" dirty="0"/>
              <a:t>ثانياً: يقوم بتنفيذ العرض العملي أمام </a:t>
            </a:r>
            <a:r>
              <a:rPr lang="ar-EG" sz="3200" b="1" dirty="0"/>
              <a:t>الطلاب.</a:t>
            </a:r>
          </a:p>
          <a:p>
            <a:pPr marL="714375" indent="-714375" algn="r" rtl="1">
              <a:lnSpc>
                <a:spcPct val="200000"/>
              </a:lnSpc>
              <a:buNone/>
            </a:pPr>
            <a:r>
              <a:rPr lang="ar-EG" sz="3200" b="1" dirty="0"/>
              <a:t>ثالثاً: يحرص </a:t>
            </a:r>
            <a:r>
              <a:rPr lang="ar-EG" sz="3200" b="1" dirty="0"/>
              <a:t>إجراء بعض الأداءات </a:t>
            </a:r>
            <a:r>
              <a:rPr lang="ar-EG" sz="3200" b="1" dirty="0"/>
              <a:t>عقب الانتهاء من قيامه بالعرض </a:t>
            </a:r>
            <a:r>
              <a:rPr lang="ar-EG" sz="3200" b="1" dirty="0"/>
              <a:t>العملي</a:t>
            </a:r>
            <a:r>
              <a:rPr lang="ar-EG" sz="3200" b="1" dirty="0"/>
              <a:t>.</a:t>
            </a:r>
            <a:endParaRPr lang="en-US" sz="3200" dirty="0"/>
          </a:p>
          <a:p>
            <a:pPr marL="0" indent="0" algn="r" rtl="1">
              <a:lnSpc>
                <a:spcPct val="200000"/>
              </a:lnSpc>
              <a:buNone/>
            </a:pP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209907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6754" y="1891860"/>
            <a:ext cx="8040017" cy="3548550"/>
          </a:xfrm>
        </p:spPr>
        <p:txBody>
          <a:bodyPr>
            <a:normAutofit/>
          </a:bodyPr>
          <a:lstStyle/>
          <a:p>
            <a:pPr algn="ctr"/>
            <a:r>
              <a:rPr lang="ar-EG" b="1" dirty="0">
                <a:solidFill>
                  <a:srgbClr val="0000FF"/>
                </a:solidFill>
              </a:rPr>
              <a:t>مزايا </a:t>
            </a:r>
            <a:r>
              <a:rPr lang="ar-EG" b="1" dirty="0" smtClean="0">
                <a:solidFill>
                  <a:srgbClr val="0000FF"/>
                </a:solidFill>
              </a:rPr>
              <a:t> وعيوب العروض </a:t>
            </a:r>
            <a:r>
              <a:rPr lang="ar-EG" b="1" dirty="0">
                <a:solidFill>
                  <a:srgbClr val="0000FF"/>
                </a:solidFill>
              </a:rPr>
              <a:t>العملية</a:t>
            </a:r>
            <a:endParaRPr lang="ar-E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7200" b="1" dirty="0" smtClean="0"/>
              <a:t>أسئلة تقويمية</a:t>
            </a:r>
            <a:endParaRPr lang="ar-EG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EG" sz="3200" b="1" dirty="0" smtClean="0"/>
              <a:t>ما طرق التدريس التى يمكن توظيفها بفاعلية فى تدريس مادة العلوم؟</a:t>
            </a:r>
          </a:p>
          <a:p>
            <a:pPr algn="r" rtl="1">
              <a:lnSpc>
                <a:spcPct val="150000"/>
              </a:lnSpc>
            </a:pPr>
            <a:r>
              <a:rPr lang="ar-EG" sz="3200" b="1" dirty="0" smtClean="0"/>
              <a:t>اذكر مواقف تدريسية يمكن خلالها توظيف طريقة العروض العملية.</a:t>
            </a:r>
          </a:p>
          <a:p>
            <a:pPr algn="r" rtl="1">
              <a:lnSpc>
                <a:spcPct val="150000"/>
              </a:lnSpc>
            </a:pPr>
            <a:r>
              <a:rPr lang="ar-EG" sz="3200" b="1" dirty="0" smtClean="0"/>
              <a:t>اشرح خطوات التدريس بطريقة العروض العملية باسلوبك.</a:t>
            </a:r>
          </a:p>
          <a:p>
            <a:pPr algn="r" rtl="1">
              <a:lnSpc>
                <a:spcPct val="150000"/>
              </a:lnSpc>
            </a:pPr>
            <a:r>
              <a:rPr lang="ar-EG" sz="3200" b="1" dirty="0" smtClean="0"/>
              <a:t>ناقش مميزات ومحددات طريقة العروض العملية من وجهة نظرك.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223277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369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مهارة العروض العملية</vt:lpstr>
      <vt:lpstr>ماذا نعنى بالعرض العملى؟</vt:lpstr>
      <vt:lpstr>فيم تستخدم العروض العملية في التدريس؟</vt:lpstr>
      <vt:lpstr>مهارة تنفيذ العروض العملية</vt:lpstr>
      <vt:lpstr>لا تكن مثل هذا المعلم؟ (الكلامنجي) </vt:lpstr>
      <vt:lpstr>أبرز سلوكيات ذلك المعلم (مراحل العرض العملى)</vt:lpstr>
      <vt:lpstr>مزايا  وعيوب العروض العملية</vt:lpstr>
      <vt:lpstr>أسئلة تقويمية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mmm</cp:lastModifiedBy>
  <cp:revision>5</cp:revision>
  <dcterms:created xsi:type="dcterms:W3CDTF">2020-03-16T20:56:48Z</dcterms:created>
  <dcterms:modified xsi:type="dcterms:W3CDTF">2020-03-16T21:12:09Z</dcterms:modified>
</cp:coreProperties>
</file>